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9"/>
  </p:notesMasterIdLst>
  <p:handoutMasterIdLst>
    <p:handoutMasterId r:id="rId50"/>
  </p:handoutMasterIdLst>
  <p:sldIdLst>
    <p:sldId id="603" r:id="rId6"/>
    <p:sldId id="2479" r:id="rId7"/>
    <p:sldId id="2417" r:id="rId8"/>
    <p:sldId id="2460" r:id="rId9"/>
    <p:sldId id="2461" r:id="rId10"/>
    <p:sldId id="2462" r:id="rId11"/>
    <p:sldId id="2463" r:id="rId12"/>
    <p:sldId id="2464" r:id="rId13"/>
    <p:sldId id="2465" r:id="rId14"/>
    <p:sldId id="2466" r:id="rId15"/>
    <p:sldId id="259" r:id="rId16"/>
    <p:sldId id="2472" r:id="rId17"/>
    <p:sldId id="2473" r:id="rId18"/>
    <p:sldId id="2475" r:id="rId19"/>
    <p:sldId id="2474" r:id="rId20"/>
    <p:sldId id="2467" r:id="rId21"/>
    <p:sldId id="2471" r:id="rId22"/>
    <p:sldId id="2476" r:id="rId23"/>
    <p:sldId id="2477" r:id="rId24"/>
    <p:sldId id="2478" r:id="rId25"/>
    <p:sldId id="2468" r:id="rId26"/>
    <p:sldId id="2470" r:id="rId27"/>
    <p:sldId id="2481" r:id="rId28"/>
    <p:sldId id="2480" r:id="rId29"/>
    <p:sldId id="2490" r:id="rId30"/>
    <p:sldId id="2482" r:id="rId31"/>
    <p:sldId id="2483" r:id="rId32"/>
    <p:sldId id="2484" r:id="rId33"/>
    <p:sldId id="2485" r:id="rId34"/>
    <p:sldId id="2469" r:id="rId35"/>
    <p:sldId id="2453" r:id="rId36"/>
    <p:sldId id="2486" r:id="rId37"/>
    <p:sldId id="2491" r:id="rId38"/>
    <p:sldId id="2487" r:id="rId39"/>
    <p:sldId id="2492" r:id="rId40"/>
    <p:sldId id="2493" r:id="rId41"/>
    <p:sldId id="2494" r:id="rId42"/>
    <p:sldId id="2489" r:id="rId43"/>
    <p:sldId id="2441" r:id="rId44"/>
    <p:sldId id="2458" r:id="rId45"/>
    <p:sldId id="2495" r:id="rId46"/>
    <p:sldId id="582" r:id="rId47"/>
    <p:sldId id="2419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01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7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68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8Y281VYaLu5jHoAvQVvVJg" TargetMode="External"/><Relationship Id="rId13" Type="http://schemas.openxmlformats.org/officeDocument/2006/relationships/hyperlink" Target="https://github.com/chenzomi12/AIInfra" TargetMode="External"/><Relationship Id="rId3" Type="http://schemas.openxmlformats.org/officeDocument/2006/relationships/hyperlink" Target="https://www.zhihu.com/tardis/zm/art/677638939?source_id=1003" TargetMode="External"/><Relationship Id="rId7" Type="http://schemas.openxmlformats.org/officeDocument/2006/relationships/hyperlink" Target="https://mp.weixin.qq.com/s/ZXjwnO103e-wXJGmmKi-Pw" TargetMode="External"/><Relationship Id="rId12" Type="http://schemas.openxmlformats.org/officeDocument/2006/relationships/hyperlink" Target="https://my.oschina.net/IDP/blog/16513157" TargetMode="External"/><Relationship Id="rId2" Type="http://schemas.openxmlformats.org/officeDocument/2006/relationships/hyperlink" Target="https://mp.weixin.qq.com/s/6kzCMsJuavkZPG0YCKge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39hqf8xn1cUlnxEIM0_ww" TargetMode="External"/><Relationship Id="rId11" Type="http://schemas.openxmlformats.org/officeDocument/2006/relationships/hyperlink" Target="https://www.zair.top/post/mixture-of-experts/" TargetMode="External"/><Relationship Id="rId5" Type="http://schemas.openxmlformats.org/officeDocument/2006/relationships/hyperlink" Target="https://mp.weixin.qq.com/s/mOrAYo3qEACjSwcRPG7fWw" TargetMode="External"/><Relationship Id="rId10" Type="http://schemas.openxmlformats.org/officeDocument/2006/relationships/hyperlink" Target="https://developer.nvidia.com/zh-cn/blog/applying-mixture-of-experts-in-llm-architectures/" TargetMode="External"/><Relationship Id="rId4" Type="http://schemas.openxmlformats.org/officeDocument/2006/relationships/hyperlink" Target="https://huggingface.co/blog/zh/moe" TargetMode="External"/><Relationship Id="rId9" Type="http://schemas.openxmlformats.org/officeDocument/2006/relationships/hyperlink" Target="https://blog.csdn.net/weixin_43013480/article/details/1393010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94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MoE</a:t>
            </a: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混合专家</a:t>
            </a:r>
            <a:endParaRPr lang="en-US" altLang="zh-CN" sz="8800" dirty="0">
              <a:solidFill>
                <a:schemeClr val="tx2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158F2F-BA0F-2DDC-E298-6B156AF8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807716"/>
            <a:ext cx="7772400" cy="43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什么是</a:t>
            </a:r>
            <a:r>
              <a:rPr lang="en-US" altLang="zh-CN" sz="9600" b="1" dirty="0">
                <a:solidFill>
                  <a:schemeClr val="bg1"/>
                </a:solidFill>
              </a:rPr>
              <a:t> MoE</a:t>
            </a:r>
            <a:r>
              <a:rPr lang="zh-CN" altLang="en-US" sz="9600" b="1" dirty="0">
                <a:solidFill>
                  <a:schemeClr val="bg1"/>
                </a:solidFill>
              </a:rPr>
              <a:t> 混合专家模型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What is a Mixture of Experts?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主要由两个关键部分组成</a:t>
            </a:r>
            <a:r>
              <a:rPr lang="en-US" altLang="zh-CN" dirty="0"/>
              <a:t>: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稀疏 </a:t>
            </a:r>
            <a:r>
              <a:rPr lang="en" altLang="zh-CN" b="1" dirty="0"/>
              <a:t>MoE </a:t>
            </a:r>
            <a:r>
              <a:rPr lang="zh-CN" altLang="en-US" b="1" dirty="0"/>
              <a:t>层：</a:t>
            </a:r>
            <a:r>
              <a:rPr lang="en-US" altLang="zh-CN" dirty="0"/>
              <a:t>MoE</a:t>
            </a:r>
            <a:r>
              <a:rPr lang="zh-CN" altLang="en-US" dirty="0"/>
              <a:t> 层代替传统 </a:t>
            </a:r>
            <a:r>
              <a:rPr lang="en" altLang="zh-CN" dirty="0"/>
              <a:t>Transformer </a:t>
            </a:r>
            <a:r>
              <a:rPr lang="zh-CN" altLang="en-US" dirty="0"/>
              <a:t>中 </a:t>
            </a:r>
            <a:r>
              <a:rPr lang="en-US" altLang="zh-CN" dirty="0"/>
              <a:t>FFN</a:t>
            </a:r>
            <a:r>
              <a:rPr lang="en" altLang="zh-CN" dirty="0"/>
              <a:t> </a:t>
            </a:r>
            <a:r>
              <a:rPr lang="zh-CN" altLang="en-US" dirty="0"/>
              <a:t>层。</a:t>
            </a:r>
            <a:r>
              <a:rPr lang="en" altLang="zh-CN" dirty="0"/>
              <a:t>MoE </a:t>
            </a:r>
            <a:r>
              <a:rPr lang="zh-CN" altLang="en-US" dirty="0"/>
              <a:t>层包含若干“专家 </a:t>
            </a:r>
            <a:r>
              <a:rPr lang="en-US" altLang="zh-CN" dirty="0"/>
              <a:t>Expert</a:t>
            </a:r>
            <a:r>
              <a:rPr lang="zh-CN" altLang="en-US" dirty="0"/>
              <a:t>”，每个专家本身是一个独立的神经网络。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门控网络或路由：</a:t>
            </a:r>
            <a:r>
              <a:rPr lang="zh-CN" altLang="en-US" dirty="0"/>
              <a:t>用于决定哪些 </a:t>
            </a:r>
            <a:r>
              <a:rPr lang="en" altLang="zh-CN" dirty="0"/>
              <a:t>token </a:t>
            </a:r>
            <a:r>
              <a:rPr lang="zh-CN" altLang="en-US" dirty="0"/>
              <a:t>发送到哪个专家。例如，</a:t>
            </a:r>
            <a:r>
              <a:rPr lang="en" altLang="zh-CN" dirty="0"/>
              <a:t>More</a:t>
            </a:r>
            <a:r>
              <a:rPr lang="zh-CN" altLang="en-US" dirty="0"/>
              <a:t> 可能被发送到第二个专家 </a:t>
            </a:r>
            <a:r>
              <a:rPr lang="en-US" altLang="zh-CN" dirty="0"/>
              <a:t>FFN2</a:t>
            </a:r>
            <a:r>
              <a:rPr lang="zh-CN" altLang="en-US" dirty="0"/>
              <a:t>，</a:t>
            </a:r>
            <a:r>
              <a:rPr lang="en" altLang="zh-CN" dirty="0"/>
              <a:t>Parameters</a:t>
            </a:r>
            <a:r>
              <a:rPr lang="zh-CN" altLang="en-US" dirty="0"/>
              <a:t> 被发送到第一个专家 </a:t>
            </a:r>
            <a:r>
              <a:rPr lang="en-US" altLang="zh-CN" dirty="0"/>
              <a:t>FFN1</a:t>
            </a:r>
            <a:r>
              <a:rPr lang="zh-CN" altLang="en-US" dirty="0"/>
              <a:t>。有时，一个 </a:t>
            </a:r>
            <a:r>
              <a:rPr lang="en" altLang="zh-CN" dirty="0"/>
              <a:t>token</a:t>
            </a:r>
            <a:r>
              <a:rPr lang="zh-CN" altLang="en-US" dirty="0"/>
              <a:t> 可以被发送到多个专家 </a:t>
            </a:r>
            <a:r>
              <a:rPr lang="en-US" altLang="zh-CN" dirty="0"/>
              <a:t>Expert</a:t>
            </a:r>
            <a:r>
              <a:rPr lang="zh-CN" altLang="en-US" dirty="0"/>
              <a:t>。</a:t>
            </a:r>
            <a:r>
              <a:rPr lang="en" altLang="zh-CN" dirty="0"/>
              <a:t> token</a:t>
            </a:r>
            <a:r>
              <a:rPr lang="zh-CN" altLang="en-US" dirty="0"/>
              <a:t> 的路由方式是 </a:t>
            </a:r>
            <a:r>
              <a:rPr lang="en" altLang="zh-CN" dirty="0"/>
              <a:t>MoE </a:t>
            </a:r>
            <a:r>
              <a:rPr lang="zh-CN" altLang="en-US" dirty="0"/>
              <a:t>中一个关键点，因为路由器由学习的参数组成，并且与网络的其他部分一同进行预训练。</a:t>
            </a:r>
          </a:p>
        </p:txBody>
      </p:sp>
    </p:spTree>
    <p:extLst>
      <p:ext uri="{BB962C8B-B14F-4D97-AF65-F5344CB8AC3E}">
        <p14:creationId xmlns:p14="http://schemas.microsoft.com/office/powerpoint/2010/main" val="416612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0F36C-3E9D-639B-4E7A-CD66E63F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What is a Mixture of Experts?</a:t>
            </a:r>
            <a:endParaRPr kumimoji="1" lang="zh-CN" altLang="en-US" dirty="0"/>
          </a:p>
        </p:txBody>
      </p:sp>
      <p:pic>
        <p:nvPicPr>
          <p:cNvPr id="1026" name="Picture 2" descr="Switch Layer">
            <a:extLst>
              <a:ext uri="{FF2B5EF4-FFF2-40B4-BE49-F238E27FC236}">
                <a16:creationId xmlns:a16="http://schemas.microsoft.com/office/drawing/2014/main" id="{9DB20221-A264-08E4-9458-8931D6E4C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623635" y="1392265"/>
            <a:ext cx="10980286" cy="49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4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A7C2504-5059-67F7-D970-2CFCE810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的挑战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7AFD7D-7647-D3D7-6575-44DF7FC31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提供更高效的预训练和与稠密模型相比更快的推理速度，但也伴随着一些挑战：</a:t>
            </a:r>
            <a:endParaRPr lang="en-US" altLang="zh-CN" dirty="0"/>
          </a:p>
          <a:p>
            <a:pPr lvl="1"/>
            <a:r>
              <a:rPr lang="zh-CN" altLang="en-US" b="1" dirty="0"/>
              <a:t>训练挑战：</a:t>
            </a:r>
            <a:r>
              <a:rPr lang="en" altLang="zh-CN" dirty="0">
                <a:solidFill>
                  <a:srgbClr val="66BA36"/>
                </a:solidFill>
              </a:rPr>
              <a:t>MoE </a:t>
            </a:r>
            <a:r>
              <a:rPr lang="zh-CN" altLang="en-US" dirty="0">
                <a:solidFill>
                  <a:srgbClr val="66BA36"/>
                </a:solidFill>
              </a:rPr>
              <a:t>能够实现更高效的计算预训练</a:t>
            </a:r>
            <a:r>
              <a:rPr lang="zh-CN" altLang="en-US" dirty="0"/>
              <a:t>，在微调阶段往往面临泛化能力不足，易于引发过拟合现象，或者预训练难以收敛。</a:t>
            </a:r>
          </a:p>
          <a:p>
            <a:pPr lvl="1"/>
            <a:r>
              <a:rPr lang="zh-CN" altLang="en-US" b="1" dirty="0"/>
              <a:t>推理挑战：</a:t>
            </a:r>
            <a:r>
              <a:rPr lang="en" altLang="zh-CN" dirty="0"/>
              <a:t>MoE </a:t>
            </a:r>
            <a:r>
              <a:rPr lang="zh-CN" altLang="en-US" dirty="0"/>
              <a:t>模型拥有大参数量，但在推理过程中</a:t>
            </a:r>
            <a:r>
              <a:rPr lang="zh-CN" altLang="en-US" dirty="0">
                <a:solidFill>
                  <a:srgbClr val="66BA36"/>
                </a:solidFill>
              </a:rPr>
              <a:t>只激活其中一部分专家参数，这使得推理速度快于具有相同数量参数的稠密模型</a:t>
            </a:r>
            <a:r>
              <a:rPr lang="zh-CN" altLang="en-US" dirty="0"/>
              <a:t>。然而，</a:t>
            </a:r>
            <a:r>
              <a:rPr lang="en-US" altLang="zh-CN" dirty="0"/>
              <a:t>MoE</a:t>
            </a:r>
            <a:r>
              <a:rPr lang="zh-CN" altLang="en-US" dirty="0"/>
              <a:t> 需要将所有参数加载到内存 </a:t>
            </a:r>
            <a:r>
              <a:rPr lang="en-US" altLang="zh-CN" dirty="0"/>
              <a:t>HBM</a:t>
            </a:r>
            <a:r>
              <a:rPr lang="zh-CN" altLang="en-US" dirty="0"/>
              <a:t>，因此对内存 </a:t>
            </a:r>
            <a:r>
              <a:rPr lang="en-US" altLang="zh-CN" dirty="0"/>
              <a:t>HBM</a:t>
            </a:r>
            <a:r>
              <a:rPr lang="zh-CN" altLang="en-US" dirty="0"/>
              <a:t> 需求高。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916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A7C2504-5059-67F7-D970-2CFCE810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的挑战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7AFD7D-7647-D3D7-6575-44DF7FC31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 err="1"/>
              <a:t>e,g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 err="1"/>
              <a:t>Mixtral</a:t>
            </a:r>
            <a:r>
              <a:rPr lang="en" altLang="zh-CN" dirty="0"/>
              <a:t> 8x7B MoE</a:t>
            </a:r>
            <a:r>
              <a:rPr lang="zh-CN" altLang="en-US" dirty="0"/>
              <a:t>，需要足够 </a:t>
            </a:r>
            <a:r>
              <a:rPr lang="en-US" altLang="zh-CN" dirty="0"/>
              <a:t>HBM</a:t>
            </a:r>
            <a:r>
              <a:rPr lang="zh-CN" altLang="en-US" dirty="0"/>
              <a:t> 来容纳 </a:t>
            </a:r>
            <a:r>
              <a:rPr lang="en-US" altLang="zh-CN" dirty="0"/>
              <a:t>47</a:t>
            </a:r>
            <a:r>
              <a:rPr lang="en" altLang="zh-CN" dirty="0"/>
              <a:t>B </a:t>
            </a:r>
            <a:r>
              <a:rPr lang="zh-CN" altLang="en-US" dirty="0"/>
              <a:t>参数。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66BA36"/>
                </a:solidFill>
              </a:rPr>
              <a:t>Why</a:t>
            </a:r>
            <a:r>
              <a:rPr lang="zh-CN" altLang="en-US" b="1" dirty="0">
                <a:solidFill>
                  <a:srgbClr val="66BA36"/>
                </a:solidFill>
              </a:rPr>
              <a:t> </a:t>
            </a:r>
            <a:r>
              <a:rPr lang="en-US" altLang="zh-CN" b="1" dirty="0">
                <a:solidFill>
                  <a:srgbClr val="66BA36"/>
                </a:solidFill>
              </a:rPr>
              <a:t>47B</a:t>
            </a:r>
            <a:r>
              <a:rPr lang="zh-CN" altLang="en-US" b="1" dirty="0">
                <a:solidFill>
                  <a:srgbClr val="66BA36"/>
                </a:solidFill>
              </a:rPr>
              <a:t>？</a:t>
            </a:r>
            <a:r>
              <a:rPr lang="zh-CN" altLang="en-US" dirty="0"/>
              <a:t>之所以是 </a:t>
            </a:r>
            <a:r>
              <a:rPr lang="en-US" altLang="zh-CN" dirty="0"/>
              <a:t>47</a:t>
            </a:r>
            <a:r>
              <a:rPr lang="en" altLang="zh-CN" dirty="0"/>
              <a:t>B </a:t>
            </a:r>
            <a:r>
              <a:rPr lang="zh-CN" altLang="en-US" dirty="0"/>
              <a:t>而不是 </a:t>
            </a:r>
            <a:r>
              <a:rPr lang="en-US" altLang="zh-CN" dirty="0"/>
              <a:t>8 </a:t>
            </a:r>
            <a:r>
              <a:rPr lang="en" altLang="zh-CN" dirty="0"/>
              <a:t>x 7B = 56B</a:t>
            </a:r>
            <a:r>
              <a:rPr lang="zh-CN" altLang="en" dirty="0"/>
              <a:t>，</a:t>
            </a:r>
            <a:r>
              <a:rPr lang="en" altLang="zh-CN" dirty="0"/>
              <a:t>MoE </a:t>
            </a:r>
            <a:r>
              <a:rPr lang="zh-CN" altLang="en-US" dirty="0"/>
              <a:t>模型中，只有 </a:t>
            </a:r>
            <a:r>
              <a:rPr lang="en" altLang="zh-CN" dirty="0"/>
              <a:t>FFN </a:t>
            </a:r>
            <a:r>
              <a:rPr lang="zh-CN" altLang="en-US" dirty="0"/>
              <a:t>层被视为独立专家，模型其他参数共享。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66BA36"/>
                </a:solidFill>
              </a:rPr>
              <a:t>How</a:t>
            </a:r>
            <a:r>
              <a:rPr lang="zh-CN" altLang="en-US" b="1" dirty="0">
                <a:solidFill>
                  <a:srgbClr val="66BA36"/>
                </a:solidFill>
              </a:rPr>
              <a:t> </a:t>
            </a:r>
            <a:r>
              <a:rPr lang="en-US" altLang="zh-CN" b="1" dirty="0">
                <a:solidFill>
                  <a:srgbClr val="66BA36"/>
                </a:solidFill>
              </a:rPr>
              <a:t>to</a:t>
            </a:r>
            <a:r>
              <a:rPr lang="zh-CN" altLang="en-US" b="1" dirty="0">
                <a:solidFill>
                  <a:srgbClr val="66BA36"/>
                </a:solidFill>
              </a:rPr>
              <a:t> </a:t>
            </a:r>
            <a:r>
              <a:rPr lang="en-US" altLang="zh-CN" b="1" dirty="0">
                <a:solidFill>
                  <a:srgbClr val="66BA36"/>
                </a:solidFill>
              </a:rPr>
              <a:t>share</a:t>
            </a:r>
            <a:r>
              <a:rPr lang="zh-CN" altLang="en-US" b="1" dirty="0">
                <a:solidFill>
                  <a:srgbClr val="66BA36"/>
                </a:solidFill>
              </a:rPr>
              <a:t>？</a:t>
            </a:r>
            <a:r>
              <a:rPr lang="zh-CN" altLang="en-US" dirty="0"/>
              <a:t>设每个 </a:t>
            </a:r>
            <a:r>
              <a:rPr lang="en-US" altLang="zh-CN" dirty="0"/>
              <a:t>Token</a:t>
            </a:r>
            <a:r>
              <a:rPr lang="zh-CN" altLang="en-US" dirty="0"/>
              <a:t> 只使用两个专家，那么推理速度类似使用 </a:t>
            </a:r>
            <a:r>
              <a:rPr lang="en-US" altLang="zh-CN" dirty="0"/>
              <a:t>12</a:t>
            </a:r>
            <a:r>
              <a:rPr lang="en" altLang="zh-CN" dirty="0"/>
              <a:t>B </a:t>
            </a:r>
            <a:r>
              <a:rPr lang="zh-CN" altLang="en-US" dirty="0"/>
              <a:t>模型 （而不是 </a:t>
            </a:r>
            <a:r>
              <a:rPr lang="en-US" altLang="zh-CN" dirty="0"/>
              <a:t>14</a:t>
            </a:r>
            <a:r>
              <a:rPr lang="en" altLang="zh-CN" dirty="0"/>
              <a:t>B </a:t>
            </a:r>
            <a:r>
              <a:rPr lang="zh-CN" altLang="en-US" dirty="0"/>
              <a:t>模型），因为虽然进行 </a:t>
            </a:r>
            <a:r>
              <a:rPr lang="en-US" altLang="zh-CN" dirty="0"/>
              <a:t>2</a:t>
            </a:r>
            <a:r>
              <a:rPr lang="en" altLang="zh-CN" dirty="0"/>
              <a:t>x7B </a:t>
            </a:r>
            <a:r>
              <a:rPr lang="zh-CN" altLang="en-US" dirty="0"/>
              <a:t>矩阵乘法计算，但 </a:t>
            </a:r>
            <a:r>
              <a:rPr lang="en-US" altLang="zh-CN" dirty="0"/>
              <a:t>MoE</a:t>
            </a:r>
            <a:r>
              <a:rPr lang="zh-CN" altLang="en-US" dirty="0"/>
              <a:t> 层通过通信来实现参数共享，而非重复计算。</a:t>
            </a:r>
            <a:endParaRPr lang="en-US" altLang="zh-CN" dirty="0"/>
          </a:p>
        </p:txBody>
      </p:sp>
      <p:pic>
        <p:nvPicPr>
          <p:cNvPr id="8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5C1F4FB0-BC5A-AF4E-C093-B3C1380D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</a:rPr>
              <a:t> 混合专家模型简史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简史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3999483" cy="5108575"/>
          </a:xfrm>
        </p:spPr>
        <p:txBody>
          <a:bodyPr/>
          <a:lstStyle/>
          <a:p>
            <a:r>
              <a:rPr lang="zh-CN" altLang="en-US" dirty="0"/>
              <a:t>混合专家模型 </a:t>
            </a:r>
            <a:r>
              <a:rPr lang="en" altLang="zh-CN" dirty="0"/>
              <a:t>MoE </a:t>
            </a:r>
            <a:r>
              <a:rPr lang="zh-CN" altLang="en-US" dirty="0"/>
              <a:t>理念起源于 </a:t>
            </a:r>
            <a:r>
              <a:rPr lang="en-US" altLang="zh-CN" dirty="0"/>
              <a:t>1991 </a:t>
            </a:r>
            <a:r>
              <a:rPr lang="zh-CN" altLang="en-US" dirty="0"/>
              <a:t>年的论文</a:t>
            </a:r>
            <a:endParaRPr lang="en-US" altLang="zh-CN" dirty="0"/>
          </a:p>
          <a:p>
            <a:r>
              <a:rPr lang="zh-CN" altLang="en-US" dirty="0"/>
              <a:t>出自 </a:t>
            </a:r>
            <a:r>
              <a:rPr lang="en" altLang="zh-CN" dirty="0"/>
              <a:t>Geoffrey Hinton</a:t>
            </a:r>
            <a:r>
              <a:rPr lang="zh-CN" altLang="en-US" dirty="0"/>
              <a:t> 和 </a:t>
            </a:r>
            <a:r>
              <a:rPr lang="en" altLang="zh-CN" dirty="0"/>
              <a:t>Michael I. Jordan</a:t>
            </a:r>
            <a:r>
              <a:rPr lang="zh-CN" altLang="en-US" dirty="0"/>
              <a:t> 两位大神之手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2817B8-F2BB-C8B3-282E-33E19951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91" y="1111250"/>
            <a:ext cx="6648384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2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747C56-8992-0616-35E1-6F8F1139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简史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5F89A9-E946-1EE8-6313-54423B37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63" y="816769"/>
            <a:ext cx="6145912" cy="5655057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F5E7A7-F7AA-DC61-2C8B-08F5A5F8E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5047447" cy="5108575"/>
          </a:xfrm>
        </p:spPr>
        <p:txBody>
          <a:bodyPr/>
          <a:lstStyle/>
          <a:p>
            <a:r>
              <a:rPr lang="zh-CN" altLang="en-US" dirty="0"/>
              <a:t>与集成学习方法相似，为多个单独网络组成的系统建立一个监管机制。</a:t>
            </a:r>
            <a:endParaRPr lang="en-US" altLang="zh-CN" dirty="0"/>
          </a:p>
          <a:p>
            <a:r>
              <a:rPr lang="zh-CN" altLang="en-US" dirty="0"/>
              <a:t>模型架构中为每个网络（专家）处理训练样本的不同子集，专注于输入空间的特定区域。</a:t>
            </a:r>
            <a:endParaRPr lang="en-US" altLang="zh-CN" dirty="0"/>
          </a:p>
          <a:p>
            <a:r>
              <a:rPr lang="zh-CN" altLang="en-US" dirty="0"/>
              <a:t>选择哪个专家来处理特定输入？门控网络决定分配给每个专家的权重。训练过程中，专家和门控网络同时接受训练，以优化的性能和决策能力。</a:t>
            </a:r>
          </a:p>
        </p:txBody>
      </p:sp>
    </p:spTree>
    <p:extLst>
      <p:ext uri="{BB962C8B-B14F-4D97-AF65-F5344CB8AC3E}">
        <p14:creationId xmlns:p14="http://schemas.microsoft.com/office/powerpoint/2010/main" val="317810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C1840E-4830-D27A-825A-404A5C5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历史对 </a:t>
            </a:r>
            <a:r>
              <a:rPr lang="en" altLang="zh-CN" dirty="0"/>
              <a:t>MoE</a:t>
            </a:r>
            <a:r>
              <a:rPr lang="zh-CN" altLang="en-US" dirty="0"/>
              <a:t> 模型架构重要文献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0365643-AF55-5AF4-76CB-C7B37CC0EF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6600685"/>
              </p:ext>
            </p:extLst>
          </p:nvPr>
        </p:nvGraphicFramePr>
        <p:xfrm>
          <a:off x="645962" y="1183831"/>
          <a:ext cx="10963274" cy="53263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22021">
                  <a:extLst>
                    <a:ext uri="{9D8B030D-6E8A-4147-A177-3AD203B41FA5}">
                      <a16:colId xmlns:a16="http://schemas.microsoft.com/office/drawing/2014/main" val="2373870944"/>
                    </a:ext>
                  </a:extLst>
                </a:gridCol>
                <a:gridCol w="1091855">
                  <a:extLst>
                    <a:ext uri="{9D8B030D-6E8A-4147-A177-3AD203B41FA5}">
                      <a16:colId xmlns:a16="http://schemas.microsoft.com/office/drawing/2014/main" val="4029662087"/>
                    </a:ext>
                  </a:extLst>
                </a:gridCol>
                <a:gridCol w="4549398">
                  <a:extLst>
                    <a:ext uri="{9D8B030D-6E8A-4147-A177-3AD203B41FA5}">
                      <a16:colId xmlns:a16="http://schemas.microsoft.com/office/drawing/2014/main" val="963645971"/>
                    </a:ext>
                  </a:extLst>
                </a:gridCol>
              </a:tblGrid>
              <a:tr h="348005"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文章名称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发布时间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主要贡献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41200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Adaptive Mixtures of Local Experts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1991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提出了局部专家的概念，通过门控机制选择不同的专家子模型处理不同输入区域，为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架构奠定了基础。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28185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Hierarchical Mixtures of Experts and the EM Algorithm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1994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提出了混合专家模型的基本框架，结合了概率模型和神经网络的思想，使用期望最大化（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EM</a:t>
                      </a:r>
                      <a:r>
                        <a:rPr lang="zh-CN" alt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算法进行训练。这是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架构的奠基性工作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88283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Outrageously Large Neural Networks: The Sparsely-Gated Mixture-of-Experts Layer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2017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提出了稀疏门控混合专家层，实现了大规模模型的高效推理。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457744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GShard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Scaling Giant Models with Conditional Computation and Automatic </a:t>
                      </a:r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Sharding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首次将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技术引入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Transformer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架构，提供了高效的分布式并行计算架构。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727146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GLaM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Efficient Scaling of Language Models with Mixture-of-Experts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利用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架构在语言模型中实现了高效的扩展，展示了其在自然语言处理任务中的潜力。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8566111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Switch Transformers: Scaling to Trillion Parameter Models with Simple and Efficient Sparsity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提出了稀疏激活的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架构，显著提升了模型的预训练速度和推理效率。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964281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PaLM: Scaling Language Modeling with Pathways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2022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Pathways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架构下的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PaLM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模型，结合了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技术，实现了高效的大规模语言模型训练。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722194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Llama-MoE: Scaling Mixture-of-Experts Models for Open Pretraining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架构引入开源的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Llama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系列模型中，展示了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在开放预训练中的可行性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8420106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DeepSeekMoE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Towards Ultimate Expert Specialization in Mixture-of-Experts Language Models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引入了“细粒度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垂类专家”和“共享专家”的概念，提升了专家的专业性和模型效率。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87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27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Question?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为什么幻方</a:t>
            </a:r>
            <a:r>
              <a:rPr lang="en-US" altLang="zh-CN" sz="2400" dirty="0"/>
              <a:t> 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 </a:t>
            </a:r>
            <a:r>
              <a:rPr lang="zh-CN" altLang="en-US" sz="2400" dirty="0"/>
              <a:t>和</a:t>
            </a:r>
            <a:r>
              <a:rPr lang="en-US" altLang="zh-CN" sz="2400" dirty="0"/>
              <a:t> R1 </a:t>
            </a:r>
            <a:r>
              <a:rPr lang="zh-CN" altLang="en-US" sz="2400" dirty="0"/>
              <a:t>模型能够做到这么便宜的 </a:t>
            </a:r>
            <a:r>
              <a:rPr lang="en-US" altLang="zh-CN" sz="2400" dirty="0"/>
              <a:t>Tokens/pre</a:t>
            </a:r>
            <a:r>
              <a:rPr lang="zh-CN" altLang="en-US" sz="2400" dirty="0"/>
              <a:t> </a:t>
            </a:r>
            <a:r>
              <a:rPr lang="en-US" altLang="zh-CN" sz="2400" dirty="0"/>
              <a:t>$?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幻方的 </a:t>
            </a: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MoE</a:t>
            </a:r>
            <a:r>
              <a:rPr lang="zh-CN" altLang="en-US" sz="2400" dirty="0"/>
              <a:t> 架构到底有什么主要特性使得算力利用率上去？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幻方的 </a:t>
            </a: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MoE</a:t>
            </a:r>
            <a:r>
              <a:rPr lang="zh-CN" altLang="en-US" sz="2400" dirty="0"/>
              <a:t> 架构会不会降低对训练算力和推理算力的需求？ 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0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C1840E-4830-D27A-825A-404A5C5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近期发布的 </a:t>
            </a:r>
            <a:r>
              <a:rPr lang="en" altLang="zh-CN" dirty="0"/>
              <a:t>MoE</a:t>
            </a:r>
            <a:r>
              <a:rPr lang="zh-CN" altLang="en-US" dirty="0"/>
              <a:t> 大模型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0365643-AF55-5AF4-76CB-C7B37CC0EF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9243943"/>
              </p:ext>
            </p:extLst>
          </p:nvPr>
        </p:nvGraphicFramePr>
        <p:xfrm>
          <a:off x="623888" y="1232898"/>
          <a:ext cx="10963275" cy="51028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00007">
                  <a:extLst>
                    <a:ext uri="{9D8B030D-6E8A-4147-A177-3AD203B41FA5}">
                      <a16:colId xmlns:a16="http://schemas.microsoft.com/office/drawing/2014/main" val="2373870944"/>
                    </a:ext>
                  </a:extLst>
                </a:gridCol>
                <a:gridCol w="2577676">
                  <a:extLst>
                    <a:ext uri="{9D8B030D-6E8A-4147-A177-3AD203B41FA5}">
                      <a16:colId xmlns:a16="http://schemas.microsoft.com/office/drawing/2014/main" val="4029662087"/>
                    </a:ext>
                  </a:extLst>
                </a:gridCol>
                <a:gridCol w="6185592">
                  <a:extLst>
                    <a:ext uri="{9D8B030D-6E8A-4147-A177-3AD203B41FA5}">
                      <a16:colId xmlns:a16="http://schemas.microsoft.com/office/drawing/2014/main" val="963645971"/>
                    </a:ext>
                  </a:extLst>
                </a:gridCol>
              </a:tblGrid>
              <a:tr h="254186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模型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发布时间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备注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41200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GPT4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23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6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George Hotz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爆料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GPT4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是</a:t>
                      </a:r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8×220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B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模型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28185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Mistral-8×7B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12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Mistral AI，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727146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LLAMA-MoE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12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Mate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开源</a:t>
                      </a:r>
                      <a:endParaRPr lang="zh-CN" altLang="en-US" sz="1050" dirty="0"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964281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DeepSeek-MoE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幻方量化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深度求索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，国内首个开源 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MoE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 模型，有技术报告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134217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Step-2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阶跃星辰，无开源，无细节发布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828674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MM1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苹果，多模态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MoE，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无开源，有技术报告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0114861"/>
                  </a:ext>
                </a:extLst>
              </a:tr>
              <a:tr h="254186">
                <a:tc>
                  <a:txBody>
                    <a:bodyPr/>
                    <a:lstStyle/>
                    <a:p>
                      <a:pPr latinLnBrk="1"/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Grok-1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X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508920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Qwen1.5-MoE-A2.7B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阿里巴巴，开源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1746458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DBRX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Databricks，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112586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Mistral-8×22B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Mistral AI，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4569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WizardLM-2-8×22B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微软，开源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098413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Arctic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Snowflake，480B，Dense-MoE Hybrid，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535648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Grok-2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AI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开源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3785375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DeepSeek-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V3</a:t>
                      </a:r>
                      <a:endParaRPr lang="en" altLang="zh-C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幻方量化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深度求索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)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，国内首个开源 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模型，有技术报告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34523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MiniMax-01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MiniMax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发布的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架构大模型，参数规模达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4560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亿，支持长达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400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tokens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的输入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02362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Qwen2.5-Max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采用超大规模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架构，预训练数据量超过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万亿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tokens</a:t>
                      </a:r>
                      <a:r>
                        <a:rPr lang="zh-CN" alt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支持高达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的上下文窗口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242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8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</a:rPr>
              <a:t> 混合专家对训练的影响？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8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什么是稀疏性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稠密大模型，模型所有参数 </a:t>
            </a:r>
            <a:r>
              <a:rPr lang="en-US" altLang="zh-CN" dirty="0"/>
              <a:t>w</a:t>
            </a:r>
            <a:r>
              <a:rPr lang="zh-CN" altLang="en-US" dirty="0"/>
              <a:t> 都会对所有输入数据 </a:t>
            </a:r>
            <a:r>
              <a:rPr lang="en-US" altLang="zh-CN" dirty="0"/>
              <a:t>x</a:t>
            </a:r>
            <a:r>
              <a:rPr lang="zh-CN" altLang="en-US" dirty="0"/>
              <a:t> 进行处理计算。</a:t>
            </a:r>
            <a:endParaRPr lang="en-US" altLang="zh-CN" dirty="0"/>
          </a:p>
          <a:p>
            <a:r>
              <a:rPr lang="zh-CN" altLang="en-US" dirty="0"/>
              <a:t>稀疏性允许针对模型某些特定部分（</a:t>
            </a:r>
            <a:r>
              <a:rPr lang="en-US" altLang="zh-CN" dirty="0"/>
              <a:t>Expert</a:t>
            </a:r>
            <a:r>
              <a:rPr lang="zh-CN" altLang="en-US" dirty="0"/>
              <a:t>）执行计算。</a:t>
            </a:r>
            <a:endParaRPr lang="en-US" altLang="zh-CN" dirty="0"/>
          </a:p>
          <a:p>
            <a:r>
              <a:rPr lang="en-US" altLang="zh-CN" dirty="0"/>
              <a:t>MoE</a:t>
            </a:r>
            <a:r>
              <a:rPr lang="zh-CN" altLang="en-US" dirty="0"/>
              <a:t> 架构非所有参数都会在处理每个输入时被激活或使用，根据输入特征，选择部分参数计算。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346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witch Layer">
            <a:extLst>
              <a:ext uri="{FF2B5EF4-FFF2-40B4-BE49-F238E27FC236}">
                <a16:creationId xmlns:a16="http://schemas.microsoft.com/office/drawing/2014/main" id="{D6CDAC1B-516C-DD90-DFAE-ECE3CC4E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873681" y="1779758"/>
            <a:ext cx="10463379" cy="471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F119C4E-2519-22DD-360B-4BB108A8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什么是稀疏性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5CDAA3-5F02-4512-DD28-1C656C083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批量大小的不均匀分配和资源利用效率不高：</a:t>
            </a:r>
          </a:p>
        </p:txBody>
      </p:sp>
    </p:spTree>
    <p:extLst>
      <p:ext uri="{BB962C8B-B14F-4D97-AF65-F5344CB8AC3E}">
        <p14:creationId xmlns:p14="http://schemas.microsoft.com/office/powerpoint/2010/main" val="147430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什么是稀疏性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496779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sz="4000" dirty="0"/>
              <a:t>可学习的门控网络 </a:t>
            </a:r>
            <a:r>
              <a:rPr lang="en-US" altLang="zh-CN" sz="4000" dirty="0"/>
              <a:t>+</a:t>
            </a:r>
            <a:r>
              <a:rPr lang="zh-CN" altLang="en-US" sz="4000" dirty="0"/>
              <a:t> 专家间负载均衡</a:t>
            </a:r>
          </a:p>
        </p:txBody>
      </p:sp>
    </p:spTree>
    <p:extLst>
      <p:ext uri="{BB962C8B-B14F-4D97-AF65-F5344CB8AC3E}">
        <p14:creationId xmlns:p14="http://schemas.microsoft.com/office/powerpoint/2010/main" val="24884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393F49-5C77-1605-CE1C-9A51386F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解决稀疏性计算</a:t>
            </a:r>
          </a:p>
        </p:txBody>
      </p:sp>
      <p:pic>
        <p:nvPicPr>
          <p:cNvPr id="9218" name="Picture 2" descr="MoE layer in LSTM">
            <a:extLst>
              <a:ext uri="{FF2B5EF4-FFF2-40B4-BE49-F238E27FC236}">
                <a16:creationId xmlns:a16="http://schemas.microsoft.com/office/drawing/2014/main" id="{0909ECE6-69DB-1B1E-D600-CB224D7B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40" y="2586096"/>
            <a:ext cx="7812882" cy="376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07532-F0F7-F989-FDDB-FBCAED4B2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800" dirty="0"/>
              <a:t>Google</a:t>
            </a:r>
            <a:r>
              <a:rPr lang="zh-CN" altLang="en-US" sz="1800" dirty="0"/>
              <a:t> </a:t>
            </a:r>
            <a:r>
              <a:rPr lang="en" altLang="zh-CN" sz="1800" dirty="0" err="1"/>
              <a:t>Shazeer</a:t>
            </a:r>
            <a:r>
              <a:rPr lang="en" altLang="zh-CN" sz="1800" dirty="0"/>
              <a:t> </a:t>
            </a:r>
            <a:r>
              <a:rPr lang="zh-CN" altLang="en-US" sz="1800" dirty="0"/>
              <a:t>对 </a:t>
            </a:r>
            <a:r>
              <a:rPr lang="en" altLang="zh-CN" sz="1800" dirty="0"/>
              <a:t>MoE </a:t>
            </a:r>
            <a:r>
              <a:rPr lang="zh-CN" altLang="en-US" sz="1800" dirty="0"/>
              <a:t>在翻译应用中，引入条件计算，在每个样本的基础上激活网络的不同部分。</a:t>
            </a:r>
            <a:endParaRPr lang="en-US" altLang="zh-CN" sz="1800" dirty="0"/>
          </a:p>
          <a:p>
            <a:r>
              <a:rPr lang="zh-CN" altLang="en-US" sz="1800" dirty="0"/>
              <a:t>不增加额外计算情况下扩展 </a:t>
            </a:r>
            <a:r>
              <a:rPr lang="en-US" altLang="zh-CN" sz="1800" dirty="0"/>
              <a:t>MoE</a:t>
            </a:r>
            <a:r>
              <a:rPr lang="zh-CN" altLang="en-US" sz="1800" dirty="0"/>
              <a:t> 规模，每个 </a:t>
            </a:r>
            <a:r>
              <a:rPr lang="en" altLang="zh-CN" sz="1800" dirty="0"/>
              <a:t>MoE </a:t>
            </a:r>
            <a:r>
              <a:rPr lang="zh-CN" altLang="en-US" sz="1800" dirty="0"/>
              <a:t>层中实现更多 </a:t>
            </a:r>
            <a:r>
              <a:rPr lang="en-US" altLang="zh-CN" sz="1800" dirty="0"/>
              <a:t>Expert</a:t>
            </a:r>
            <a:r>
              <a:rPr lang="zh-CN" altLang="en-US" sz="1800" dirty="0"/>
              <a:t>，提升专家利用率。</a:t>
            </a:r>
          </a:p>
        </p:txBody>
      </p:sp>
    </p:spTree>
    <p:extLst>
      <p:ext uri="{BB962C8B-B14F-4D97-AF65-F5344CB8AC3E}">
        <p14:creationId xmlns:p14="http://schemas.microsoft.com/office/powerpoint/2010/main" val="236320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E1F1A3-8D6C-A1DB-600F-638A01B9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负载均衡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57670B-4135-6FFA-FFC9-D87DEA580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门控网络往往倾向于主要激活相同的几个专家。受欢迎的专家训练得更快，因此更容易被选择。</a:t>
            </a:r>
            <a:endParaRPr lang="en-US" altLang="zh-CN" dirty="0"/>
          </a:p>
          <a:p>
            <a:r>
              <a:rPr lang="zh-CN" altLang="en-US" dirty="0"/>
              <a:t>引入了一个辅助损失 </a:t>
            </a:r>
            <a:r>
              <a:rPr lang="en-US" altLang="zh-CN" dirty="0"/>
              <a:t>Aux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，鼓励所有专家相同的重要性，平衡计算量。</a:t>
            </a:r>
            <a:endParaRPr lang="en-US" altLang="zh-CN" dirty="0"/>
          </a:p>
          <a:p>
            <a:r>
              <a:rPr lang="en-US" altLang="zh-CN" dirty="0"/>
              <a:t>Aux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确保所有专家接收到大致相等数量的训练样本，从而平衡专家间选择。</a:t>
            </a:r>
          </a:p>
        </p:txBody>
      </p:sp>
    </p:spTree>
    <p:extLst>
      <p:ext uri="{BB962C8B-B14F-4D97-AF65-F5344CB8AC3E}">
        <p14:creationId xmlns:p14="http://schemas.microsoft.com/office/powerpoint/2010/main" val="421442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4F3043-AA28-CFB9-1AAE-F6E4D4D6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专家如何学习？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E6E201-D8BA-7735-9E57-A7779A329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4656035" cy="5108575"/>
          </a:xfrm>
        </p:spPr>
        <p:txBody>
          <a:bodyPr/>
          <a:lstStyle/>
          <a:p>
            <a:r>
              <a:rPr lang="en" altLang="zh-CN" dirty="0"/>
              <a:t>ST-MoE </a:t>
            </a:r>
            <a:r>
              <a:rPr lang="zh-CN" altLang="en-US" dirty="0"/>
              <a:t>重表示 </a:t>
            </a:r>
            <a:r>
              <a:rPr lang="en-US" altLang="zh-CN" dirty="0"/>
              <a:t>Encoder</a:t>
            </a:r>
            <a:r>
              <a:rPr lang="zh-CN" altLang="en-US" dirty="0"/>
              <a:t> 不同专家倾向于专注于特定类型的 </a:t>
            </a:r>
            <a:r>
              <a:rPr lang="en-US" altLang="zh-CN" dirty="0"/>
              <a:t>Token</a:t>
            </a:r>
            <a:r>
              <a:rPr lang="zh-CN" altLang="en-US" dirty="0"/>
              <a:t> 或浅层概念。</a:t>
            </a:r>
            <a:endParaRPr lang="en-US" altLang="zh-CN" dirty="0"/>
          </a:p>
          <a:p>
            <a:r>
              <a:rPr lang="zh-CN" altLang="en-US" dirty="0"/>
              <a:t>对 </a:t>
            </a:r>
            <a:r>
              <a:rPr lang="en-US" altLang="zh-CN" dirty="0"/>
              <a:t>MOE</a:t>
            </a:r>
            <a:r>
              <a:rPr lang="zh-CN" altLang="en-US" dirty="0"/>
              <a:t> 进行多语言训练中，预期每个专家处理一种特定语言。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，由于 </a:t>
            </a:r>
            <a:r>
              <a:rPr lang="en-US" altLang="zh-CN" dirty="0"/>
              <a:t>Token</a:t>
            </a:r>
            <a:r>
              <a:rPr lang="zh-CN" altLang="en-US" dirty="0"/>
              <a:t> 路由和负载均衡，没有任何专家被特定用于处理特定语言。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146" name="Picture 2" descr="Experts specialize in some token groups">
            <a:extLst>
              <a:ext uri="{FF2B5EF4-FFF2-40B4-BE49-F238E27FC236}">
                <a16:creationId xmlns:a16="http://schemas.microsoft.com/office/drawing/2014/main" id="{582CC52B-C449-87D2-5612-6F18830F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42" y="1116307"/>
            <a:ext cx="5637442" cy="52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2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6FA8C1C-3E7B-E033-2C80-2C7991AC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专家的数量对预训练有何影响？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9CADAB4-96C2-2905-7B93-762A5978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增加专家可以提升处理样本效率和加速模型运算速度。</a:t>
            </a:r>
            <a:endParaRPr lang="en-US" altLang="zh-CN" dirty="0"/>
          </a:p>
          <a:p>
            <a:r>
              <a:rPr lang="zh-CN" altLang="en-US" dirty="0"/>
              <a:t>随着专家数量增加而递减，当专家数量达到 </a:t>
            </a:r>
            <a:r>
              <a:rPr lang="en-US" altLang="zh-CN" dirty="0"/>
              <a:t>256 </a:t>
            </a:r>
            <a:r>
              <a:rPr lang="zh-CN" altLang="en-US" dirty="0"/>
              <a:t>或 </a:t>
            </a:r>
            <a:r>
              <a:rPr lang="en-US" altLang="zh-CN" dirty="0"/>
              <a:t>512 </a:t>
            </a:r>
            <a:r>
              <a:rPr lang="zh-CN" altLang="en-US" dirty="0"/>
              <a:t>后效果递减。</a:t>
            </a:r>
            <a:endParaRPr lang="en-US" altLang="zh-CN" dirty="0"/>
          </a:p>
          <a:p>
            <a:r>
              <a:rPr lang="zh-CN" altLang="en-US" dirty="0"/>
              <a:t>增加专家，在推理过程中需要更多显存来加载整个 </a:t>
            </a:r>
            <a:r>
              <a:rPr lang="en-US" altLang="zh-CN" dirty="0"/>
              <a:t>MoE</a:t>
            </a:r>
            <a:r>
              <a:rPr lang="zh-CN" altLang="en-US" dirty="0"/>
              <a:t> 模型。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65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18AB4F-6A4D-5254-AAF3-D0D1F5B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稀疏 </a:t>
            </a:r>
            <a:r>
              <a:rPr lang="en" altLang="zh-CN" dirty="0"/>
              <a:t>VS </a:t>
            </a:r>
            <a:r>
              <a:rPr lang="zh-CN" altLang="en-US" dirty="0"/>
              <a:t>稠密，如何选择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31334C-3E59-0C99-D25C-5559B2309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在固定的预训练计算资源下，稀疏模型往往能够实现更优的效果。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在显存较少且吞吐量要求不高的场景，稠密模型则是更合适的选择。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C00000"/>
                </a:solidFill>
              </a:rPr>
              <a:t>直接比较稀疏模型和稠密模型的参数数量不恰当，这两类模型概念和参数量计算方法完全不同。</a:t>
            </a:r>
          </a:p>
        </p:txBody>
      </p:sp>
    </p:spTree>
    <p:extLst>
      <p:ext uri="{BB962C8B-B14F-4D97-AF65-F5344CB8AC3E}">
        <p14:creationId xmlns:p14="http://schemas.microsoft.com/office/powerpoint/2010/main" val="157841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让 </a:t>
            </a:r>
            <a:r>
              <a:rPr lang="en-US" altLang="zh-CN" sz="9600" b="1" dirty="0">
                <a:solidFill>
                  <a:schemeClr val="bg1"/>
                </a:solidFill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</a:rPr>
              <a:t> 训练和推理起飞！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3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让 </a:t>
            </a:r>
            <a:r>
              <a:rPr lang="en" altLang="zh-CN" dirty="0"/>
              <a:t>MoE </a:t>
            </a:r>
            <a:r>
              <a:rPr lang="zh-CN" altLang="en-US" dirty="0"/>
              <a:t>起飞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" dirty="0"/>
              <a:t>早期</a:t>
            </a:r>
            <a:r>
              <a:rPr lang="zh-CN" altLang="en-US" dirty="0"/>
              <a:t> </a:t>
            </a:r>
            <a:r>
              <a:rPr lang="en" altLang="zh-CN" dirty="0"/>
              <a:t>MoE </a:t>
            </a:r>
            <a:r>
              <a:rPr lang="zh-CN" altLang="en-US" dirty="0"/>
              <a:t>（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2017 </a:t>
            </a:r>
            <a:r>
              <a:rPr lang="zh-CN" altLang="en-US" dirty="0"/>
              <a:t>）采用了分支结构，导致计算效率低下。</a:t>
            </a:r>
            <a:endParaRPr lang="en-US" altLang="zh-CN" dirty="0"/>
          </a:p>
          <a:p>
            <a:r>
              <a:rPr lang="en" altLang="zh-CN" dirty="0"/>
              <a:t>GPU </a:t>
            </a:r>
            <a:r>
              <a:rPr lang="zh-CN" altLang="en-US" dirty="0"/>
              <a:t>不是为处理分支结构而设计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间需要传递数据，网络带宽成为性能瓶颈。</a:t>
            </a:r>
            <a:endParaRPr lang="en-US" altLang="zh-CN" dirty="0"/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专家并行、通信优化、蒸馏可以让 </a:t>
            </a:r>
            <a:r>
              <a:rPr lang="en-US" altLang="zh-CN" dirty="0">
                <a:solidFill>
                  <a:srgbClr val="C00000"/>
                </a:solidFill>
              </a:rPr>
              <a:t>MOE</a:t>
            </a:r>
            <a:r>
              <a:rPr lang="zh-CN" altLang="en-US" dirty="0">
                <a:solidFill>
                  <a:srgbClr val="C00000"/>
                </a:solidFill>
              </a:rPr>
              <a:t> 在预训练和推理阶段更加高效和实用。接下来优化 </a:t>
            </a:r>
            <a:r>
              <a:rPr lang="en" altLang="zh-CN" dirty="0">
                <a:solidFill>
                  <a:srgbClr val="C00000"/>
                </a:solidFill>
              </a:rPr>
              <a:t>MoE </a:t>
            </a:r>
            <a:r>
              <a:rPr lang="zh-CN" altLang="en-US" dirty="0">
                <a:solidFill>
                  <a:srgbClr val="C00000"/>
                </a:solidFill>
              </a:rPr>
              <a:t>模型，让 </a:t>
            </a:r>
            <a:r>
              <a:rPr lang="en" altLang="zh-CN" dirty="0">
                <a:solidFill>
                  <a:srgbClr val="C00000"/>
                </a:solidFill>
              </a:rPr>
              <a:t>MoE </a:t>
            </a:r>
            <a:r>
              <a:rPr lang="zh-CN" altLang="en-US" dirty="0">
                <a:solidFill>
                  <a:srgbClr val="C00000"/>
                </a:solidFill>
              </a:rPr>
              <a:t>起飞！</a:t>
            </a:r>
          </a:p>
        </p:txBody>
      </p:sp>
    </p:spTree>
    <p:extLst>
      <p:ext uri="{BB962C8B-B14F-4D97-AF65-F5344CB8AC3E}">
        <p14:creationId xmlns:p14="http://schemas.microsoft.com/office/powerpoint/2010/main" val="230481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A9A506-E763-E9A4-75EC-7AC975B8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并行计算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A24572-1ED8-4FF6-F614-5333C0976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数据并行：</a:t>
            </a:r>
            <a:endParaRPr lang="en-US" altLang="zh-CN" b="1" dirty="0"/>
          </a:p>
          <a:p>
            <a:pPr lvl="1"/>
            <a:r>
              <a:rPr lang="zh-CN" altLang="en-US" dirty="0"/>
              <a:t>相同的权重在所有 </a:t>
            </a:r>
            <a:r>
              <a:rPr lang="en-US" altLang="zh-CN" dirty="0"/>
              <a:t>NPU</a:t>
            </a:r>
            <a:r>
              <a:rPr lang="zh-CN" altLang="en-US" dirty="0"/>
              <a:t> 上复制，数据在 </a:t>
            </a:r>
            <a:r>
              <a:rPr lang="en-US" altLang="zh-CN" dirty="0"/>
              <a:t>NPU</a:t>
            </a:r>
            <a:r>
              <a:rPr lang="zh-CN" altLang="en-US" dirty="0"/>
              <a:t> 间分割。</a:t>
            </a:r>
          </a:p>
          <a:p>
            <a:r>
              <a:rPr lang="zh-CN" altLang="en-US" b="1" dirty="0"/>
              <a:t>模型并行：</a:t>
            </a:r>
            <a:endParaRPr lang="en-US" altLang="zh-CN" b="1" dirty="0"/>
          </a:p>
          <a:p>
            <a:pPr lvl="1"/>
            <a:r>
              <a:rPr lang="zh-CN" altLang="en-US" dirty="0"/>
              <a:t>模型在 </a:t>
            </a:r>
            <a:r>
              <a:rPr lang="en-US" altLang="zh-CN" dirty="0"/>
              <a:t>NPU</a:t>
            </a:r>
            <a:r>
              <a:rPr lang="zh-CN" altLang="en-US" dirty="0"/>
              <a:t> 之间分割，相同的数据在所有 </a:t>
            </a:r>
            <a:r>
              <a:rPr lang="en-US" altLang="zh-CN" dirty="0"/>
              <a:t>NPU</a:t>
            </a:r>
            <a:r>
              <a:rPr lang="zh-CN" altLang="en-US" dirty="0"/>
              <a:t> 上复制。</a:t>
            </a:r>
          </a:p>
          <a:p>
            <a:r>
              <a:rPr lang="zh-CN" altLang="en-US" b="1" dirty="0"/>
              <a:t>模型和数据并行：</a:t>
            </a:r>
            <a:endParaRPr lang="en-US" altLang="zh-CN" b="1" dirty="0"/>
          </a:p>
          <a:p>
            <a:pPr lvl="1"/>
            <a:r>
              <a:rPr lang="en-US" altLang="zh-CN" dirty="0"/>
              <a:t>NPU</a:t>
            </a:r>
            <a:r>
              <a:rPr lang="zh-CN" altLang="en-US" dirty="0"/>
              <a:t> 间同时分割模型和数据，不同 </a:t>
            </a:r>
            <a:r>
              <a:rPr lang="en-US" altLang="zh-CN" dirty="0"/>
              <a:t>NPU</a:t>
            </a:r>
            <a:r>
              <a:rPr lang="zh-CN" altLang="en-US" dirty="0"/>
              <a:t> 处理不同批次的数据。</a:t>
            </a:r>
          </a:p>
          <a:p>
            <a:r>
              <a:rPr lang="zh-CN" altLang="en-US" b="1" dirty="0"/>
              <a:t>专家并行：</a:t>
            </a:r>
            <a:endParaRPr lang="en-US" altLang="zh-CN" b="1" dirty="0"/>
          </a:p>
          <a:p>
            <a:pPr lvl="1"/>
            <a:r>
              <a:rPr lang="zh-CN" altLang="en-US" dirty="0"/>
              <a:t>专家放置在不同 </a:t>
            </a:r>
            <a:r>
              <a:rPr lang="en-US" altLang="zh-CN" dirty="0"/>
              <a:t>NPU</a:t>
            </a:r>
            <a:r>
              <a:rPr lang="zh-CN" altLang="en-US" dirty="0"/>
              <a:t>，与数据并行结合，每个 </a:t>
            </a:r>
            <a:r>
              <a:rPr lang="en-US" altLang="zh-CN" dirty="0"/>
              <a:t>NPU</a:t>
            </a:r>
            <a:r>
              <a:rPr lang="zh-CN" altLang="en-US" dirty="0"/>
              <a:t> 不同专家，数据在所有 </a:t>
            </a:r>
            <a:r>
              <a:rPr lang="en-US" altLang="zh-CN" dirty="0"/>
              <a:t>NPU</a:t>
            </a:r>
            <a:r>
              <a:rPr lang="zh-CN" altLang="en-US" dirty="0"/>
              <a:t> 间分割。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9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A9A506-E763-E9A4-75EC-7AC975B8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并行计算</a:t>
            </a:r>
          </a:p>
        </p:txBody>
      </p:sp>
      <p:pic>
        <p:nvPicPr>
          <p:cNvPr id="2" name="Picture 2" descr="Image illustrating model, expert, and data prallelism">
            <a:extLst>
              <a:ext uri="{FF2B5EF4-FFF2-40B4-BE49-F238E27FC236}">
                <a16:creationId xmlns:a16="http://schemas.microsoft.com/office/drawing/2014/main" id="{42C7BC8E-3AF0-32AD-0180-EC3B832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96" y="1246188"/>
            <a:ext cx="8763769" cy="517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61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818FA0-0F32-3FD0-F88C-0A30729A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专家并行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DE644-98F8-7A50-909C-D9CABF23C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专家放置不同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处理不同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非 </a:t>
            </a:r>
            <a:r>
              <a:rPr lang="en" altLang="zh-CN" dirty="0"/>
              <a:t>MoE </a:t>
            </a:r>
            <a:r>
              <a:rPr lang="zh-CN" altLang="en-US" dirty="0"/>
              <a:t>层，专家并行与数据并行相同；</a:t>
            </a:r>
            <a:endParaRPr lang="en-US" altLang="zh-CN" dirty="0"/>
          </a:p>
          <a:p>
            <a:r>
              <a:rPr lang="en" altLang="zh-CN" dirty="0"/>
              <a:t>MoE </a:t>
            </a:r>
            <a:r>
              <a:rPr lang="zh-CN" altLang="en-US" dirty="0"/>
              <a:t>层，序列中的 </a:t>
            </a:r>
            <a:r>
              <a:rPr lang="en-US" altLang="zh-CN" dirty="0"/>
              <a:t>Token</a:t>
            </a:r>
            <a:r>
              <a:rPr lang="zh-CN" altLang="en-US" dirty="0"/>
              <a:t> 被发送到拥有所需专家 </a:t>
            </a:r>
            <a:r>
              <a:rPr lang="en-US" altLang="zh-CN" dirty="0"/>
              <a:t>NPU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7551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A9CDB-877E-D54A-5EC6-C629783B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容量因子和显存带宽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879C8-4E69-90DC-B299-4E490899C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提高容量因子（</a:t>
            </a:r>
            <a:r>
              <a:rPr lang="en" altLang="zh-CN" dirty="0"/>
              <a:t> Capacity Factor, CF </a:t>
            </a:r>
            <a:r>
              <a:rPr lang="zh-CN" altLang="en-US" dirty="0"/>
              <a:t>）可以增强 </a:t>
            </a:r>
            <a:r>
              <a:rPr lang="en-US" altLang="zh-CN" dirty="0"/>
              <a:t>MOE</a:t>
            </a:r>
            <a:r>
              <a:rPr lang="zh-CN" altLang="en-US" dirty="0"/>
              <a:t> 性能，带来更高通信成本和对保存激活值的显存需求。</a:t>
            </a:r>
            <a:endParaRPr lang="en-US" altLang="zh-CN" dirty="0"/>
          </a:p>
          <a:p>
            <a:r>
              <a:rPr lang="zh-CN" altLang="en-US" dirty="0"/>
              <a:t>设备通信带宽有限，可以选择较小容量因子。评估性能时，根据需要调整容量因子，在 </a:t>
            </a:r>
            <a:r>
              <a:rPr lang="en-US" altLang="zh-CN" dirty="0"/>
              <a:t>NPU</a:t>
            </a:r>
            <a:r>
              <a:rPr lang="zh-CN" altLang="en-US" dirty="0"/>
              <a:t> 间通信成本和计算成本之间找到一个平衡点。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9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模型蒸馏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蒸馏实验：通过将 </a:t>
            </a:r>
            <a:r>
              <a:rPr lang="en" altLang="zh-CN" dirty="0"/>
              <a:t>MoE </a:t>
            </a:r>
            <a:r>
              <a:rPr lang="zh-CN" altLang="en-US" dirty="0"/>
              <a:t>模型蒸馏回其对应稠密模型，保留 </a:t>
            </a:r>
            <a:r>
              <a:rPr lang="en-US" altLang="zh-CN" dirty="0"/>
              <a:t>30-40%</a:t>
            </a:r>
            <a:r>
              <a:rPr lang="zh-CN" altLang="en-US" dirty="0"/>
              <a:t> 由稀疏性带来性能提升。预先蒸馏不仅加快预训练速度，还使得在推理中使用更小型模型。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2D12FF-54E7-D695-AB58-AB669103C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6"/>
          <a:stretch/>
        </p:blipFill>
        <p:spPr>
          <a:xfrm>
            <a:off x="1693530" y="2315849"/>
            <a:ext cx="8809702" cy="40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任务级别路由</a:t>
            </a:r>
            <a:endParaRPr lang="en-US" altLang="zh-CN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任务级别路由：</a:t>
            </a:r>
            <a:r>
              <a:rPr lang="zh-CN" altLang="en-US" dirty="0"/>
              <a:t>路由将整个句子或任务直接路由到一个确定性专家。提取出一个用于服务的子模型，有助于简化模型结构。</a:t>
            </a:r>
          </a:p>
        </p:txBody>
      </p:sp>
      <p:pic>
        <p:nvPicPr>
          <p:cNvPr id="2" name="Picture 2" descr="Switch Layer">
            <a:extLst>
              <a:ext uri="{FF2B5EF4-FFF2-40B4-BE49-F238E27FC236}">
                <a16:creationId xmlns:a16="http://schemas.microsoft.com/office/drawing/2014/main" id="{0B21AFEB-3F42-0BB4-1915-C390C09B2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1304057" y="2172494"/>
            <a:ext cx="9588647" cy="431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14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专家网络聚合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Expert</a:t>
            </a:r>
            <a:r>
              <a:rPr lang="zh-CN" altLang="en-US" dirty="0"/>
              <a:t> 聚合：合并各个专家权重，推理时减少所需参数数量。在不显著牺牲性能的情况下降低模型稀疏复杂度。</a:t>
            </a:r>
          </a:p>
        </p:txBody>
      </p:sp>
      <p:pic>
        <p:nvPicPr>
          <p:cNvPr id="9" name="Picture 2" descr="Switch Layer">
            <a:extLst>
              <a:ext uri="{FF2B5EF4-FFF2-40B4-BE49-F238E27FC236}">
                <a16:creationId xmlns:a16="http://schemas.microsoft.com/office/drawing/2014/main" id="{FA426669-394D-ED89-45E4-27FD1BADE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1304057" y="2172494"/>
            <a:ext cx="9588647" cy="431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5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/>
          <a:lstStyle/>
          <a:p>
            <a:r>
              <a:rPr lang="zh-CN" altLang="en-US" dirty="0"/>
              <a:t>思考与小结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96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F54D87-618D-F9E8-2A3E-C42029ED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0" y="1273428"/>
            <a:ext cx="8061977" cy="50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7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8CB8C-A758-D9FA-28CC-39F1B8A6F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1800" dirty="0"/>
              <a:t>为什么幻方</a:t>
            </a:r>
            <a:r>
              <a:rPr lang="en-US" altLang="zh-CN" sz="1800" dirty="0"/>
              <a:t> DeepSeek</a:t>
            </a:r>
            <a:r>
              <a:rPr lang="zh-CN" altLang="en-US" sz="1800" dirty="0"/>
              <a:t> </a:t>
            </a:r>
            <a:r>
              <a:rPr lang="en-US" altLang="zh-CN" sz="1800" dirty="0"/>
              <a:t>V3 </a:t>
            </a:r>
            <a:r>
              <a:rPr lang="zh-CN" altLang="en-US" sz="1800" dirty="0"/>
              <a:t>和</a:t>
            </a:r>
            <a:r>
              <a:rPr lang="en-US" altLang="zh-CN" sz="1800" dirty="0"/>
              <a:t> R1 </a:t>
            </a:r>
            <a:r>
              <a:rPr lang="zh-CN" altLang="en-US" sz="1800" dirty="0"/>
              <a:t>模型能够做到这么便宜的 </a:t>
            </a:r>
            <a:r>
              <a:rPr lang="en-US" altLang="zh-CN" sz="1800" dirty="0"/>
              <a:t>Tokens/pre</a:t>
            </a:r>
            <a:r>
              <a:rPr lang="zh-CN" altLang="en-US" sz="1800" dirty="0"/>
              <a:t> </a:t>
            </a:r>
            <a:r>
              <a:rPr lang="en-US" altLang="zh-CN" sz="1800" dirty="0"/>
              <a:t>$?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1800" dirty="0"/>
              <a:t>幻方的 </a:t>
            </a:r>
            <a:r>
              <a:rPr lang="en-US" altLang="zh-CN" sz="1800" dirty="0"/>
              <a:t>DeepSeek</a:t>
            </a:r>
            <a:r>
              <a:rPr lang="zh-CN" altLang="en-US" sz="1800" dirty="0"/>
              <a:t> </a:t>
            </a:r>
            <a:r>
              <a:rPr lang="en-US" altLang="zh-CN" sz="1800" dirty="0"/>
              <a:t>MoE</a:t>
            </a:r>
            <a:r>
              <a:rPr lang="zh-CN" altLang="en-US" sz="1800" dirty="0"/>
              <a:t> 架构到底有什么主要特性使得算力利用率上去？</a:t>
            </a:r>
            <a:endParaRPr lang="en-US" altLang="zh-CN" sz="16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1800" dirty="0"/>
              <a:t>幻方的 </a:t>
            </a:r>
            <a:r>
              <a:rPr lang="en-US" altLang="zh-CN" sz="1800" dirty="0"/>
              <a:t>DeepSeek</a:t>
            </a:r>
            <a:r>
              <a:rPr lang="zh-CN" altLang="en-US" sz="1800" dirty="0"/>
              <a:t> </a:t>
            </a:r>
            <a:r>
              <a:rPr lang="en-US" altLang="zh-CN" sz="1800" dirty="0"/>
              <a:t>MoE</a:t>
            </a:r>
            <a:r>
              <a:rPr lang="zh-CN" altLang="en-US" sz="1800" dirty="0"/>
              <a:t> 架构会不会降低对训练算力和推理算力的需求？</a:t>
            </a:r>
            <a:endParaRPr lang="en-US" altLang="zh-CN" sz="1800" dirty="0"/>
          </a:p>
          <a:p>
            <a:pPr marL="457200" indent="-457200" algn="l">
              <a:buFont typeface="+mj-lt"/>
              <a:buAutoNum type="arabicPeriod"/>
            </a:pPr>
            <a:endParaRPr lang="en-US" altLang="zh-CN" sz="18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相同参数下，</a:t>
            </a:r>
            <a:r>
              <a:rPr lang="en-US" altLang="zh-CN" sz="2400" dirty="0">
                <a:solidFill>
                  <a:srgbClr val="C00000"/>
                </a:solidFill>
              </a:rPr>
              <a:t>MOE </a:t>
            </a:r>
            <a:r>
              <a:rPr lang="zh-CN" altLang="en-US" sz="2400" dirty="0">
                <a:solidFill>
                  <a:srgbClr val="C00000"/>
                </a:solidFill>
              </a:rPr>
              <a:t>架构的天然优势，推理时候只执行部分参数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5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647E584-1B5D-DB0B-2156-C7B6100D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CEAE9-712A-F9F1-60B8-795EC527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59" y="726640"/>
            <a:ext cx="10291863" cy="54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https://mp.weixin.qq.com/s/6kzCMsJuavkZPG0YCKgeig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https://www.zhihu.com/tardis/zm/art/677638939?source_id=1003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https://huggingface.co/blog/zh/moe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https://mp.weixin.qq.com/s/mOrAYo3qEACjSwcRPG7fWw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6"/>
              </a:rPr>
              <a:t>https://mp.weixin.qq.com/s/x39hqf8xn1cUlnxEIM0_ww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7"/>
              </a:rPr>
              <a:t>https://mp.weixin.qq.com/s/ZXjwnO103e-wXJGmmKi-Pw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8"/>
              </a:rPr>
              <a:t>https://mp.weixin.qq.com/s/8Y281VYaLu5jHoAvQVvVJg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9"/>
              </a:rPr>
              <a:t>https://blog.csdn.net/weixin_43013480/article/details/139301000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0"/>
              </a:rPr>
              <a:t>https://developer.nvidia.com/zh-cn/blog/applying-mixture-of-experts-in-llm-architectures/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1"/>
              </a:rPr>
              <a:t>https://www.zair.top/post/mixture-of-experts/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2"/>
              </a:rPr>
              <a:t>https://my.oschina.net/IDP/blog/16513157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endParaRPr lang="en-US" altLang="zh-CN" dirty="0"/>
          </a:p>
          <a:p>
            <a:pPr algn="l"/>
            <a:r>
              <a:rPr lang="en" altLang="zh-CN" dirty="0">
                <a:hlinkClick r:id="rId13"/>
              </a:rPr>
              <a:t>https://github.com/chenzomi12/AIInfra</a:t>
            </a:r>
            <a:endParaRPr lang="en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E9132B-1A71-FBBB-0F24-0C93E88E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1134374"/>
            <a:ext cx="7772400" cy="53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A47B0-35AE-0801-6BAA-24BA4434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44" y="1032561"/>
            <a:ext cx="9600183" cy="5419610"/>
          </a:xfrm>
          <a:prstGeom prst="rect">
            <a:avLst/>
          </a:prstGeom>
        </p:spPr>
      </p:pic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9010F-65DA-F08B-B4B8-649D2A65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" y="1488216"/>
            <a:ext cx="8899762" cy="4680393"/>
          </a:xfrm>
          <a:prstGeom prst="rect">
            <a:avLst/>
          </a:prstGeom>
        </p:spPr>
      </p:pic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7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B4F9D3-A20B-E0F0-2B23-BC194AE7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303833"/>
            <a:ext cx="7506929" cy="49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9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9F5B1A-1220-035D-DF25-953DA3C2E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1111979"/>
            <a:ext cx="8099125" cy="52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29809</TotalTime>
  <Words>2480</Words>
  <Application>Microsoft Macintosh PowerPoint</Application>
  <PresentationFormat>自定义</PresentationFormat>
  <Paragraphs>259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Question?</vt:lpstr>
      <vt:lpstr>视频目录大纲</vt:lpstr>
      <vt:lpstr>视频目录大纲</vt:lpstr>
      <vt:lpstr>视频目录大纲</vt:lpstr>
      <vt:lpstr>视频目录大纲</vt:lpstr>
      <vt:lpstr>视频目录大纲</vt:lpstr>
      <vt:lpstr>视频目录大纲</vt:lpstr>
      <vt:lpstr>视频目录大纲</vt:lpstr>
      <vt:lpstr>视频目录大纲</vt:lpstr>
      <vt:lpstr>PowerPoint 演示文稿</vt:lpstr>
      <vt:lpstr>What is a Mixture of Experts?</vt:lpstr>
      <vt:lpstr>What is a Mixture of Experts?</vt:lpstr>
      <vt:lpstr>MoE 的挑战</vt:lpstr>
      <vt:lpstr>MoE 的挑战</vt:lpstr>
      <vt:lpstr>PowerPoint 演示文稿</vt:lpstr>
      <vt:lpstr>MoE 简史</vt:lpstr>
      <vt:lpstr>MoE 简史</vt:lpstr>
      <vt:lpstr>历史对 MoE 模型架构重要文献</vt:lpstr>
      <vt:lpstr>近期发布的 MoE 大模型</vt:lpstr>
      <vt:lpstr>PowerPoint 演示文稿</vt:lpstr>
      <vt:lpstr>什么是稀疏性?</vt:lpstr>
      <vt:lpstr>什么是稀疏性?</vt:lpstr>
      <vt:lpstr>什么是稀疏性?</vt:lpstr>
      <vt:lpstr>解决稀疏性计算</vt:lpstr>
      <vt:lpstr>Token 负载均衡</vt:lpstr>
      <vt:lpstr>专家如何学习？</vt:lpstr>
      <vt:lpstr>专家的数量对预训练有何影响？</vt:lpstr>
      <vt:lpstr>稀疏 VS 稠密，如何选择?</vt:lpstr>
      <vt:lpstr>PowerPoint 演示文稿</vt:lpstr>
      <vt:lpstr>让 MoE 起飞</vt:lpstr>
      <vt:lpstr>并行计算</vt:lpstr>
      <vt:lpstr>并行计算</vt:lpstr>
      <vt:lpstr>专家并行</vt:lpstr>
      <vt:lpstr>容量因子和显存带宽</vt:lpstr>
      <vt:lpstr>模型蒸馏</vt:lpstr>
      <vt:lpstr>任务级别路由</vt:lpstr>
      <vt:lpstr>专家网络聚合</vt:lpstr>
      <vt:lpstr>PowerPoint 演示文稿</vt:lpstr>
      <vt:lpstr>总结与思考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9888</cp:revision>
  <cp:lastPrinted>2023-09-08T09:14:01Z</cp:lastPrinted>
  <dcterms:created xsi:type="dcterms:W3CDTF">2020-08-28T08:44:19Z</dcterms:created>
  <dcterms:modified xsi:type="dcterms:W3CDTF">2025-02-04T15:17:31Z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